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60" r:id="rId7"/>
    <p:sldId id="259" r:id="rId8"/>
    <p:sldId id="262" r:id="rId9"/>
    <p:sldId id="263" r:id="rId10"/>
    <p:sldId id="264" r:id="rId11"/>
    <p:sldId id="271" r:id="rId12"/>
    <p:sldId id="272" r:id="rId13"/>
    <p:sldId id="266" r:id="rId14"/>
    <p:sldId id="267" r:id="rId15"/>
    <p:sldId id="273" r:id="rId16"/>
    <p:sldId id="268" r:id="rId17"/>
    <p:sldId id="270" r:id="rId18"/>
    <p:sldId id="265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7CD"/>
    <a:srgbClr val="BAB2E8"/>
    <a:srgbClr val="D1BEFF"/>
    <a:srgbClr val="F3DDE6"/>
    <a:srgbClr val="13224C"/>
    <a:srgbClr val="80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670F2A-FA76-42DF-B828-21CC7FB83FC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3037B8-9289-40F4-984C-43188E9338D3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microsoft.com/office/2007/relationships/media" Target="../media/media2.mp4"/><Relationship Id="rId2" Type="http://schemas.openxmlformats.org/officeDocument/2006/relationships/video" Target="NULL" TargetMode="Externa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www.ucsf.edu/news/2022/03/422421/seniors-memory-issues-take-multiple-medications-most-are-willing-cut-down" TargetMode="External"/><Relationship Id="rId5" Type="http://schemas.openxmlformats.org/officeDocument/2006/relationships/hyperlink" Target="https://www.cdc.gov/health-literacy/php/older-adults/understanding-challenges.html" TargetMode="External"/><Relationship Id="rId4" Type="http://schemas.openxmlformats.org/officeDocument/2006/relationships/hyperlink" Target="https://bmcgeriatr.biomedcentral.com/articles/10.1186/s12877-025-05893-x" TargetMode="External"/><Relationship Id="rId3" Type="http://schemas.openxmlformats.org/officeDocument/2006/relationships/hyperlink" Target="https://www.sciencedirect.com/science/article/pii/S1551741123003431" TargetMode="External"/><Relationship Id="rId2" Type="http://schemas.openxmlformats.org/officeDocument/2006/relationships/hyperlink" Target="https://pubmed.ncbi.nlm.nih.gov/25829296/" TargetMode="Externa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image" Target="../media/image7.jpeg"/><Relationship Id="rId6" Type="http://schemas.openxmlformats.org/officeDocument/2006/relationships/hyperlink" Target="https://www.frontiersin.org/journals/artificial-intelligence/articles/10.3389/frai.2024.1388479/full?utm_source=chatgpt.com" TargetMode="External"/><Relationship Id="rId5" Type="http://schemas.openxmlformats.org/officeDocument/2006/relationships/hyperlink" Target="https://www.sciencedirect.com/science/article/pii/S2667276623001270?utm_source=chatgpt.com" TargetMode="External"/><Relationship Id="rId4" Type="http://schemas.openxmlformats.org/officeDocument/2006/relationships/hyperlink" Target="https://nypost.com/2025/04/16/health/ai-companion-for-elderly-has-for-chats-medication-reminders-and-games/?utm_source=chatgpt.com" TargetMode="External"/><Relationship Id="rId3" Type="http://schemas.openxmlformats.org/officeDocument/2006/relationships/hyperlink" Target="https://biodatamining.biomedcentral.com/articles/10.1186/s13040-024-00376-y?utm_source=chatgpt.com" TargetMode="External"/><Relationship Id="rId2" Type="http://schemas.openxmlformats.org/officeDocument/2006/relationships/hyperlink" Target="https://www.sciencedirect.com/science/article/pii/S2352648323000624" TargetMode="Externa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 descr="一張含有 文字, 平面設計, 螢幕擷取畫面, 字型 的圖片&#10;&#10;AI 產生的內容可能不正確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8281" y="891773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13224C"/>
                </a:solidFill>
              </a:rPr>
              <a:t>System Architecture(I): Overall Workflow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39834" y="1917923"/>
            <a:ext cx="60951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b="1" dirty="0"/>
              <a:t>Intent Recognition</a:t>
            </a:r>
            <a:br>
              <a:rPr lang="en-US" altLang="zh-CN" dirty="0"/>
            </a:br>
            <a:r>
              <a:rPr lang="en-US" altLang="zh-CN" dirty="0"/>
              <a:t>→ Identify the user’s intention from natural language (e.g., “Which pill should I take now?”)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Entity Extraction</a:t>
            </a:r>
            <a:br>
              <a:rPr lang="en-US" altLang="zh-CN" dirty="0"/>
            </a:br>
            <a:r>
              <a:rPr lang="en-US" altLang="zh-CN" dirty="0"/>
              <a:t>→ Extract user-related and medication-related information (name, color, dosage, time).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LLM Matching &amp; Reasoning</a:t>
            </a:r>
            <a:br>
              <a:rPr lang="en-US" altLang="zh-CN" dirty="0"/>
            </a:br>
            <a:r>
              <a:rPr lang="en-US" altLang="zh-CN" dirty="0"/>
              <a:t>→ The large language model interprets the query and connects it to relevant knowledge-graph nodes.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Dialogue Management</a:t>
            </a:r>
            <a:br>
              <a:rPr lang="en-US" altLang="zh-CN" dirty="0"/>
            </a:br>
            <a:r>
              <a:rPr lang="en-US" altLang="zh-CN" dirty="0"/>
              <a:t>→ If information is incomplete, the system asks follow-up questions through multi-turn conversation.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Answer Generation &amp; Knowledge Update</a:t>
            </a:r>
            <a:br>
              <a:rPr lang="en-US" altLang="zh-CN" dirty="0"/>
            </a:br>
            <a:r>
              <a:rPr lang="en-US" altLang="zh-CN" dirty="0"/>
              <a:t>→ Provide an accurate, personalized response.</a:t>
            </a:r>
            <a:br>
              <a:rPr lang="en-US" altLang="zh-CN" dirty="0"/>
            </a:br>
            <a:r>
              <a:rPr lang="en-US" altLang="zh-CN" dirty="0"/>
              <a:t>→ Use structured prompts to update or refine the knowledge graph in real time.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8281" y="7977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13224C"/>
                </a:solidFill>
              </a:rPr>
              <a:t>System Architecture(II): Knowledge Graph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" y="2214154"/>
            <a:ext cx="5408022" cy="36053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70071" y="1881735"/>
            <a:ext cx="69927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/>
              <a:t>Why a Knowledge Graph?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Enhances </a:t>
            </a:r>
            <a:r>
              <a:rPr lang="en-US" altLang="zh-CN" b="1" dirty="0"/>
              <a:t>accuracy and traceability</a:t>
            </a:r>
            <a:r>
              <a:rPr lang="en-US" altLang="zh-CN" dirty="0"/>
              <a:t> of medical information.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Links data across drugs, dosages, schedules, and user profiles.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Use </a:t>
            </a:r>
            <a:r>
              <a:rPr lang="en-US" altLang="zh-CN" b="1" dirty="0"/>
              <a:t>intent recognition</a:t>
            </a:r>
            <a:r>
              <a:rPr lang="en-US" altLang="zh-CN" dirty="0"/>
              <a:t> to narrow search scope — retrieve only entities related to the user or mentioned drugs.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None/>
            </a:pPr>
            <a:r>
              <a:rPr lang="en-US" altLang="zh-CN" b="1" dirty="0"/>
              <a:t>How It’s Built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General Knowledge Layer</a:t>
            </a:r>
            <a:r>
              <a:rPr lang="en-US" altLang="zh-CN" dirty="0"/>
              <a:t>: domain-level data – drug names, appearances, interactions.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Personalized Knowledge Layer</a:t>
            </a:r>
            <a:r>
              <a:rPr lang="en-US" altLang="zh-CN" dirty="0"/>
              <a:t>: user-specific data – prescriptions, allergies, history.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None/>
            </a:pPr>
            <a:r>
              <a:rPr lang="en-US" altLang="zh-CN" b="1" dirty="0"/>
              <a:t>AI Agent Framework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Combines </a:t>
            </a:r>
            <a:r>
              <a:rPr lang="en-US" altLang="zh-CN" b="1" dirty="0"/>
              <a:t>Language Chain</a:t>
            </a:r>
            <a:r>
              <a:rPr lang="en-US" altLang="zh-CN" dirty="0"/>
              <a:t> (logical flow of LLM prompts) + </a:t>
            </a:r>
            <a:r>
              <a:rPr lang="en-US" altLang="zh-CN" b="1" dirty="0"/>
              <a:t>Language Graph</a:t>
            </a:r>
            <a:r>
              <a:rPr lang="en-US" altLang="zh-CN" dirty="0"/>
              <a:t> (structured knowledge context).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Enables understanding + reasoning + dialogue generation.</a:t>
            </a:r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8281" y="79772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13224C"/>
                </a:solidFill>
              </a:rPr>
              <a:t>System Architecture(II): Knowledge Graph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7787836" y="3051921"/>
            <a:ext cx="4510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/>
              <a:t>Why a Knowledge Graph?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Links data across drugs, dosages, schedules, and user profiles.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Use </a:t>
            </a:r>
            <a:r>
              <a:rPr lang="en-US" altLang="zh-CN" b="1" dirty="0"/>
              <a:t>intent recognition</a:t>
            </a:r>
            <a:r>
              <a:rPr lang="en-US" altLang="zh-CN" dirty="0"/>
              <a:t> to narrow search scope — retrieve only entities related to the user or mentioned drugs.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>
            <a:fillRect/>
          </a:stretch>
        </p:blipFill>
        <p:spPr>
          <a:xfrm>
            <a:off x="260363" y="1949416"/>
            <a:ext cx="7267110" cy="46126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8281" y="891773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13224C"/>
                </a:solidFill>
              </a:rPr>
              <a:t>Case Demonstration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9" y="2053481"/>
            <a:ext cx="4616443" cy="46034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58191" y="3175959"/>
            <a:ext cx="6176118" cy="2806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1" dirty="0">
                <a:latin typeface="Georgia" panose="02040502050405020303" pitchFamily="18" charset="0"/>
              </a:rPr>
              <a:t>" </a:t>
            </a:r>
            <a:r>
              <a:rPr lang="en-US" altLang="zh-CN" sz="2000" i="1" dirty="0">
                <a:latin typeface="Georgia" panose="02040502050405020303" pitchFamily="18" charset="0"/>
              </a:rPr>
              <a:t>W</a:t>
            </a:r>
            <a:r>
              <a:rPr lang="zh-CN" altLang="en-US" sz="2000" i="1" dirty="0">
                <a:latin typeface="Georgia" panose="02040502050405020303" pitchFamily="18" charset="0"/>
              </a:rPr>
              <a:t>hat medications am </a:t>
            </a:r>
            <a:r>
              <a:rPr lang="zh-CN" altLang="en-US" sz="20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I </a:t>
            </a:r>
            <a:r>
              <a:rPr lang="zh-CN" altLang="en-US" sz="2000" i="1" dirty="0">
                <a:latin typeface="Georgia" panose="02040502050405020303" pitchFamily="18" charset="0"/>
              </a:rPr>
              <a:t>currently taking? "</a:t>
            </a:r>
            <a:endParaRPr lang="en-US" altLang="zh-CN" sz="20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1" dirty="0">
                <a:latin typeface="Georgia" panose="02040502050405020303" pitchFamily="18" charset="0"/>
              </a:rPr>
              <a:t>"How many times a day should I take </a:t>
            </a:r>
            <a:r>
              <a:rPr lang="zh-CN" altLang="en-US" sz="20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the red box tablet</a:t>
            </a:r>
            <a:r>
              <a:rPr lang="zh-CN" altLang="en-US" sz="2000" i="1" dirty="0">
                <a:latin typeface="Georgia" panose="02040502050405020303" pitchFamily="18" charset="0"/>
              </a:rPr>
              <a:t>?"</a:t>
            </a:r>
            <a:endParaRPr lang="zh-CN" altLang="en-US" sz="20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1" dirty="0">
                <a:latin typeface="Georgia" panose="02040502050405020303" pitchFamily="18" charset="0"/>
              </a:rPr>
              <a:t>"What is the </a:t>
            </a:r>
            <a:r>
              <a:rPr lang="zh-CN" altLang="en-US" sz="20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small blue tablet </a:t>
            </a:r>
            <a:r>
              <a:rPr lang="zh-CN" altLang="en-US" sz="2000" i="1" dirty="0">
                <a:latin typeface="Georgia" panose="02040502050405020303" pitchFamily="18" charset="0"/>
              </a:rPr>
              <a:t>used for?“</a:t>
            </a:r>
            <a:endParaRPr lang="en-US" altLang="zh-CN" sz="20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1" dirty="0">
                <a:latin typeface="Georgia" panose="02040502050405020303" pitchFamily="18" charset="0"/>
              </a:rPr>
              <a:t>"Can </a:t>
            </a:r>
            <a:r>
              <a:rPr lang="zh-CN" altLang="en-US" sz="2000" i="1" dirty="0">
                <a:solidFill>
                  <a:srgbClr val="6857CD"/>
                </a:solidFill>
                <a:latin typeface="Georgia" panose="02040502050405020303" pitchFamily="18" charset="0"/>
              </a:rPr>
              <a:t>pregnant women </a:t>
            </a:r>
            <a:r>
              <a:rPr lang="zh-CN" altLang="en-US" sz="2000" i="1" dirty="0">
                <a:latin typeface="Georgia" panose="02040502050405020303" pitchFamily="18" charset="0"/>
              </a:rPr>
              <a:t>take Captopril?"</a:t>
            </a:r>
            <a:endParaRPr lang="en-US" altLang="zh-CN" sz="20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1" dirty="0">
                <a:latin typeface="Georgia" panose="02040502050405020303" pitchFamily="18" charset="0"/>
              </a:rPr>
              <a:t>"When is </a:t>
            </a:r>
            <a:r>
              <a:rPr lang="zh-CN" altLang="en-US" sz="20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my </a:t>
            </a:r>
            <a:r>
              <a:rPr lang="zh-CN" altLang="en-US" sz="2000" i="1" dirty="0">
                <a:latin typeface="Georgia" panose="02040502050405020303" pitchFamily="18" charset="0"/>
              </a:rPr>
              <a:t>next refill?"</a:t>
            </a:r>
            <a:endParaRPr lang="zh-CN" altLang="en-US" sz="2000" i="1" dirty="0">
              <a:latin typeface="Georgia" panose="02040502050405020303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8191" y="2361764"/>
            <a:ext cx="6422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See how our system works!</a:t>
            </a:r>
            <a:r>
              <a:rPr lang="zh-CN" altLang="en-US" sz="3200" b="1" i="1" dirty="0">
                <a:latin typeface="Georgia" panose="02040502050405020303" pitchFamily="18" charset="0"/>
              </a:rPr>
              <a:t> </a:t>
            </a:r>
            <a:r>
              <a:rPr lang="zh-CN" altLang="en-US" sz="3200" b="1" dirty="0">
                <a:latin typeface="Georgia" panose="02040502050405020303" pitchFamily="18" charset="0"/>
              </a:rPr>
              <a:t>➡️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8" name="e5d45c9e2bdfa2a09b70c1563953f16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29214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8281" y="891773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13224C"/>
                </a:solidFill>
              </a:rPr>
              <a:t>Key Innovations &amp; Contributions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18281" y="2052265"/>
            <a:ext cx="11112661" cy="4200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Fuzzy Matching &amp; Intent Detection</a:t>
            </a:r>
            <a:b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 → Understands vague or incomplete user expressions like </a:t>
            </a:r>
            <a:r>
              <a:rPr lang="en-US" altLang="zh-CN" sz="2000" i="1" dirty="0">
                <a:ea typeface="宋体" panose="02010600030101010101" pitchFamily="2" charset="-122"/>
                <a:cs typeface="Times New Roman" panose="02020603050405020304" pitchFamily="18" charset="0"/>
              </a:rPr>
              <a:t>“the red pill I took last night”.</a:t>
            </a:r>
            <a:endParaRPr lang="en-US" altLang="zh-CN" sz="2000" i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Dual-Layer Knowledge Graph</a:t>
            </a:r>
            <a:b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 → Combines general medical knowledge with personalized patient data for precise reasoning.</a:t>
            </a:r>
            <a:endParaRPr lang="en-US" altLang="zh-CN" sz="20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Interactive AI Agent / Multi-turn Dialogue</a:t>
            </a:r>
            <a:endParaRPr lang="en-US" altLang="zh-CN" sz="20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        → </a:t>
            </a:r>
            <a:r>
              <a:rPr lang="en-US" altLang="zh-CN" sz="2000" i="1" dirty="0">
                <a:ea typeface="宋体" panose="02010600030101010101" pitchFamily="2" charset="-122"/>
                <a:cs typeface="Times New Roman" panose="02020603050405020304" pitchFamily="18" charset="0"/>
              </a:rPr>
              <a:t>‘Do you mean the white tablet for blood pressure or the yellow one for cholesterol?’ </a:t>
            </a:r>
            <a:b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        → Engages in natural, back-and-forth conversations to clarify and refine user input.</a:t>
            </a:r>
            <a:endParaRPr lang="en-US" altLang="zh-CN" sz="20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Automated Updates &amp; Long-term Adaptation</a:t>
            </a:r>
            <a:b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 → Continuously learns from each interaction and updates the knowledge graph in real time.</a:t>
            </a:r>
            <a:endParaRPr lang="en-US" altLang="zh-CN" sz="200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8281" y="891773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13224C"/>
                </a:solidFill>
              </a:rPr>
              <a:t>Future Work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18281" y="2687440"/>
            <a:ext cx="10515599" cy="207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Enhanced companionship</a:t>
            </a:r>
            <a:r>
              <a:rPr lang="en-US" altLang="zh-CN" sz="22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: AI can chat, offer cognitive games, emotional support</a:t>
            </a:r>
            <a:endParaRPr lang="zh-CN" altLang="zh-CN" sz="22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Multi modal input/output</a:t>
            </a:r>
            <a:r>
              <a:rPr lang="en-US" altLang="zh-CN" sz="22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: Voice, images, TV interface</a:t>
            </a:r>
            <a:endParaRPr lang="zh-CN" altLang="zh-CN" sz="22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Deployment &amp; clinical trials</a:t>
            </a:r>
            <a:r>
              <a:rPr lang="en-US" altLang="zh-CN" sz="22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: Integration with hospital / pharmacy systems</a:t>
            </a:r>
            <a:endParaRPr lang="zh-CN" altLang="zh-CN" sz="22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Privacy &amp; safety</a:t>
            </a:r>
            <a:r>
              <a:rPr lang="en-US" altLang="zh-CN" sz="22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: Secure storage, error handling, responsible AI design</a:t>
            </a:r>
            <a:endParaRPr lang="zh-CN" altLang="zh-CN" sz="22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31" y="2293406"/>
            <a:ext cx="7046201" cy="3961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文本框 2"/>
          <p:cNvSpPr txBox="1"/>
          <p:nvPr/>
        </p:nvSpPr>
        <p:spPr>
          <a:xfrm>
            <a:off x="1008453" y="2095282"/>
            <a:ext cx="10298756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322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for Community Inclusivity: </a:t>
            </a:r>
            <a:endParaRPr lang="en-US" altLang="zh-CN" sz="3600" b="1" dirty="0">
              <a:solidFill>
                <a:srgbClr val="1322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3600" b="1" dirty="0">
                <a:solidFill>
                  <a:srgbClr val="1322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 Practices of Collaboration among the Government, Institutions and Communities</a:t>
            </a:r>
            <a:endParaRPr lang="en-US" altLang="zh-CN" sz="3600" b="1" dirty="0">
              <a:solidFill>
                <a:srgbClr val="1322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3600" b="1" dirty="0">
              <a:solidFill>
                <a:srgbClr val="1322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/>
              <a:t>AI + Bridging the Gap | Presenter: Lei He</a:t>
            </a:r>
            <a:endParaRPr lang="en-US" altLang="zh-CN" sz="2400" dirty="0"/>
          </a:p>
          <a:p>
            <a:pPr algn="ctr"/>
            <a:r>
              <a:rPr lang="en-US" altLang="zh-CN" sz="2400" dirty="0"/>
              <a:t>Team member</a:t>
            </a:r>
            <a:r>
              <a:rPr lang="zh-CN" altLang="en-US" sz="2400" dirty="0"/>
              <a:t>：</a:t>
            </a:r>
            <a:r>
              <a:rPr lang="en-US" altLang="zh-CN" sz="2400" dirty="0"/>
              <a:t>Tianxiao Qian; Lei He</a:t>
            </a:r>
            <a:br>
              <a:rPr lang="en-US" altLang="zh-CN" sz="3200" dirty="0"/>
            </a:br>
            <a:endParaRPr lang="zh-CN" alt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13750" b="-1736"/>
          <a:stretch>
            <a:fillRect/>
          </a:stretch>
        </p:blipFill>
        <p:spPr>
          <a:xfrm>
            <a:off x="543415" y="1613723"/>
            <a:ext cx="6831874" cy="45310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18280" y="2222508"/>
            <a:ext cx="38195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Georgia" panose="02040502050405020303" pitchFamily="18" charset="0"/>
              </a:rPr>
              <a:t>‘Was this little white tablet my morning diabetes pill, or the one for blood pressure at night?’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18280" y="4726111"/>
            <a:ext cx="3547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Georgia" panose="02040502050405020303" pitchFamily="18" charset="0"/>
              </a:rPr>
              <a:t>‘Maybe I’ll just ask my daughter at lunch.’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75757" y="3981433"/>
            <a:ext cx="215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66486" y="1233222"/>
            <a:ext cx="10572512" cy="1481041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Knowledge Graph + AI Agent </a:t>
            </a:r>
            <a:br>
              <a:rPr lang="en-US" altLang="zh-CN" sz="4800" b="1" dirty="0">
                <a:solidFill>
                  <a:srgbClr val="13224C"/>
                </a:solidFill>
              </a:rPr>
            </a:br>
            <a:r>
              <a:rPr lang="en-US" altLang="zh-CN" sz="4800" b="1" dirty="0">
                <a:solidFill>
                  <a:srgbClr val="13224C"/>
                </a:solidFill>
              </a:rPr>
              <a:t>for Elderly Medication Reminder System</a:t>
            </a:r>
            <a:endParaRPr lang="zh-CN" altLang="en-US" sz="4800" b="1" dirty="0">
              <a:solidFill>
                <a:srgbClr val="13224C"/>
              </a:solidFill>
            </a:endParaRPr>
          </a:p>
        </p:txBody>
      </p:sp>
      <p:pic>
        <p:nvPicPr>
          <p:cNvPr id="2" name="智能用药系统介绍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9749" y="3049930"/>
            <a:ext cx="6464864" cy="3647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52" y="2411035"/>
            <a:ext cx="6123196" cy="4081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774" y="2411035"/>
            <a:ext cx="4126226" cy="41262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938072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13224C"/>
                </a:solidFill>
              </a:rPr>
              <a:t>Research Background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7689" y="741399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13224C"/>
                </a:solidFill>
              </a:rPr>
              <a:t>Research Background</a:t>
            </a:r>
            <a:endParaRPr lang="zh-TW" altLang="en-US" b="1" dirty="0">
              <a:solidFill>
                <a:srgbClr val="13224C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78711" y="1833715"/>
          <a:ext cx="10515600" cy="4503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750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kern="0" dirty="0">
                          <a:effectLst/>
                        </a:rPr>
                        <a:t>Problem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13224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kern="0" dirty="0">
                          <a:effectLst/>
                        </a:rPr>
                        <a:t>Description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13224C"/>
                    </a:solidFill>
                  </a:tcPr>
                </a:tc>
              </a:tr>
              <a:tr h="750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0" dirty="0">
                          <a:effectLst/>
                        </a:rPr>
                        <a:t>Forgetting to take medication / drug names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13224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0" dirty="0">
                          <a:effectLst/>
                        </a:rPr>
                        <a:t>Memory decline, cognitive overload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750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0" dirty="0">
                          <a:effectLst/>
                        </a:rPr>
                        <a:t>Forgetting dosage / administration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13224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0" dirty="0">
                          <a:effectLst/>
                        </a:rPr>
                        <a:t>Confusion due to complex schedules, multiple forms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750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0" dirty="0">
                          <a:effectLst/>
                        </a:rPr>
                        <a:t>Limited digital literacy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13224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0" dirty="0">
                          <a:effectLst/>
                        </a:rPr>
                        <a:t>Difficulty using apps or smart devices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750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0">
                          <a:effectLst/>
                        </a:rPr>
                        <a:t>Hearing / vision decline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13224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0" dirty="0">
                          <a:effectLst/>
                        </a:rPr>
                        <a:t>Difficulty reading labels or hearing reminders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  <a:tr h="750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0" dirty="0">
                          <a:effectLst/>
                        </a:rPr>
                        <a:t>Polypharmacy / multiple medications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13224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kern="0" dirty="0">
                          <a:effectLst/>
                        </a:rPr>
                        <a:t>Increased confusion and risk of errors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97689" y="6447094"/>
            <a:ext cx="69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Source:</a:t>
            </a:r>
            <a:r>
              <a:rPr lang="en-US" altLang="zh-CN" u="sng" dirty="0" err="1">
                <a:hlinkClick r:id="rId2"/>
              </a:rPr>
              <a:t>PubMed</a:t>
            </a:r>
            <a:r>
              <a:rPr lang="en-US" altLang="zh-CN" dirty="0"/>
              <a:t> / PMC;</a:t>
            </a:r>
            <a:r>
              <a:rPr lang="en-US" altLang="zh-CN" u="sng" dirty="0">
                <a:hlinkClick r:id="rId3"/>
              </a:rPr>
              <a:t> ScienceDirect</a:t>
            </a:r>
            <a:r>
              <a:rPr lang="en-US" altLang="zh-CN" u="sng" dirty="0"/>
              <a:t>;</a:t>
            </a:r>
            <a:r>
              <a:rPr lang="en-US" altLang="zh-CN" u="sng" dirty="0">
                <a:hlinkClick r:id="rId4"/>
              </a:rPr>
              <a:t> BMC</a:t>
            </a:r>
            <a:r>
              <a:rPr lang="en-US" altLang="zh-CN" u="sng" dirty="0"/>
              <a:t>;</a:t>
            </a:r>
            <a:r>
              <a:rPr lang="en-US" altLang="zh-CN" u="sng" dirty="0">
                <a:hlinkClick r:id="rId5"/>
              </a:rPr>
              <a:t> CDC</a:t>
            </a:r>
            <a:r>
              <a:rPr lang="en-US" altLang="zh-CN" u="sng" dirty="0"/>
              <a:t>;</a:t>
            </a:r>
            <a:r>
              <a:rPr lang="en-US" altLang="zh-CN" u="sng" dirty="0">
                <a:hlinkClick r:id="rId6"/>
              </a:rPr>
              <a:t> UCSF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94459" y="313726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13224C"/>
                </a:solidFill>
              </a:rPr>
              <a:t>How can a system “understand” older adults’ </a:t>
            </a: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fuzzy descriptions </a:t>
            </a:r>
            <a:r>
              <a:rPr lang="en-US" altLang="zh-CN" b="1" dirty="0">
                <a:solidFill>
                  <a:srgbClr val="13224C"/>
                </a:solidFill>
              </a:rPr>
              <a:t>of medications, handle </a:t>
            </a: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polypharmacy</a:t>
            </a:r>
            <a:r>
              <a:rPr lang="en-US" altLang="zh-CN" b="1" dirty="0">
                <a:solidFill>
                  <a:srgbClr val="13224C"/>
                </a:solidFill>
              </a:rPr>
              <a:t>, and provide </a:t>
            </a:r>
            <a:r>
              <a:rPr lang="en-US" altLang="zh-CN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safe, interactive, real-time</a:t>
            </a:r>
            <a:r>
              <a:rPr lang="en-US" altLang="zh-CN" b="1" dirty="0">
                <a:solidFill>
                  <a:srgbClr val="13224C"/>
                </a:solidFill>
              </a:rPr>
              <a:t> reminders?</a:t>
            </a:r>
            <a:br>
              <a:rPr lang="zh-CN" altLang="zh-CN" b="1" dirty="0">
                <a:solidFill>
                  <a:srgbClr val="13224C"/>
                </a:solidFill>
              </a:rPr>
            </a:br>
            <a:endParaRPr lang="zh-CN" altLang="en-US" b="1" dirty="0">
              <a:solidFill>
                <a:srgbClr val="13224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97688" y="698770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13224C"/>
                </a:solidFill>
              </a:rPr>
              <a:t>Related Work</a:t>
            </a:r>
            <a:endParaRPr lang="zh-CN" altLang="en-US" b="1" dirty="0">
              <a:solidFill>
                <a:srgbClr val="13224C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4530" y="1903191"/>
            <a:ext cx="609696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000" b="1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1. Smart reminder devices / apps</a:t>
            </a:r>
            <a:endParaRPr lang="zh-CN" altLang="zh-CN" sz="2000" dirty="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Sensors + reminder modules to monitor adherence</a:t>
            </a:r>
            <a:endParaRPr lang="zh-CN" altLang="zh-CN" sz="2000" dirty="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Universal Medication Schedule (UMS) helps standardize reminders</a:t>
            </a:r>
            <a:endParaRPr lang="zh-CN" altLang="zh-CN" sz="2000" dirty="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zh-CN" sz="2000" b="1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Voice assistants / AI companions</a:t>
            </a:r>
            <a:endParaRPr lang="zh-CN" altLang="zh-CN" sz="2000" dirty="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Alexa / </a:t>
            </a:r>
            <a:r>
              <a:rPr lang="en-US" altLang="zh-CN" sz="2000" dirty="0" err="1">
                <a:effectLst/>
                <a:ea typeface="宋体" panose="02010600030101010101" pitchFamily="2" charset="-122"/>
                <a:cs typeface="Arial" panose="020B0604020202020204" pitchFamily="34" charset="0"/>
              </a:rPr>
              <a:t>MedBuddy</a:t>
            </a:r>
            <a:r>
              <a:rPr lang="en-US" altLang="zh-CN" sz="20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 skills, smart TVs for elderly</a:t>
            </a:r>
            <a:endParaRPr lang="zh-CN" altLang="zh-CN" sz="2000" dirty="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Enable medication reminders, video calls, daily check-ins</a:t>
            </a:r>
            <a:endParaRPr lang="zh-CN" altLang="zh-CN" sz="2000" dirty="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zh-CN" sz="2000" b="1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3. AI / knowledge graph in healthcare</a:t>
            </a:r>
            <a:endParaRPr lang="zh-CN" altLang="zh-CN" sz="2000" dirty="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Knowledge graphs to map patient data + medications</a:t>
            </a:r>
            <a:endParaRPr lang="zh-CN" altLang="zh-CN" sz="2000" dirty="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AI agents for dialogue, recommendation, and reasoning</a:t>
            </a:r>
            <a:endParaRPr lang="zh-CN" altLang="zh-CN" sz="2000" dirty="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1206" y="6408977"/>
            <a:ext cx="1087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Reference:</a:t>
            </a:r>
            <a:r>
              <a:rPr lang="en-US" altLang="zh-CN" u="sng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 ScienceDirect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u="sng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BMC</a:t>
            </a:r>
            <a:r>
              <a:rPr lang="en-US" altLang="zh-CN" u="sng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u="sng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 NY Post – AI companion for elderly</a:t>
            </a:r>
            <a:r>
              <a:rPr lang="en-US" altLang="zh-CN" u="sng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u="sng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5"/>
              </a:rPr>
              <a:t> ScienceDirect Med-KGMA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u="sng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6"/>
              </a:rPr>
              <a:t>Frontiers in AI</a:t>
            </a:r>
            <a:endParaRPr lang="zh-CN" altLang="en-US" dirty="0"/>
          </a:p>
        </p:txBody>
      </p:sp>
      <p:pic>
        <p:nvPicPr>
          <p:cNvPr id="7" name="图片 6" descr="IMG_2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899" y="2680079"/>
            <a:ext cx="5685699" cy="323136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IMG_2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497" y="2631891"/>
            <a:ext cx="5266690" cy="27571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形, 平面設計, 螢幕擷取畫面 的圖片&#10;&#10;AI 產生的內容可能不正確。"/>
          <p:cNvPicPr>
            <a:picLocks noGrp="1" noChangeAspect="1"/>
          </p:cNvPicPr>
          <p:nvPr>
            <p:ph idx="1"/>
          </p:nvPr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8281" y="891773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13224C"/>
                </a:solidFill>
              </a:rPr>
              <a:t>Beyond Simple Reminders — Our Work</a:t>
            </a:r>
            <a:endParaRPr lang="zh-CN" altLang="en-US" b="1" dirty="0">
              <a:solidFill>
                <a:srgbClr val="13224C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5808" y="2054046"/>
            <a:ext cx="5466306" cy="4154984"/>
            <a:chOff x="745808" y="2054046"/>
            <a:chExt cx="5466306" cy="4154984"/>
          </a:xfrm>
        </p:grpSpPr>
        <p:sp>
          <p:nvSpPr>
            <p:cNvPr id="3" name="文本框 2"/>
            <p:cNvSpPr txBox="1"/>
            <p:nvPr/>
          </p:nvSpPr>
          <p:spPr>
            <a:xfrm>
              <a:off x="745808" y="2054046"/>
              <a:ext cx="5466306" cy="4154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altLang="zh-CN" sz="2400" b="1" dirty="0">
                  <a:solidFill>
                    <a:srgbClr val="13224C"/>
                  </a:solidFill>
                </a:rPr>
                <a:t>Limitations of Existing Systems</a:t>
              </a:r>
              <a:endParaRPr lang="en-US" altLang="zh-CN" sz="2400" b="1" dirty="0">
                <a:solidFill>
                  <a:srgbClr val="13224C"/>
                </a:solidFill>
              </a:endParaRPr>
            </a:p>
            <a:p>
              <a:pPr>
                <a:buNone/>
              </a:pPr>
              <a:endParaRPr lang="en-US" altLang="zh-CN" sz="2000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Few truly understand </a:t>
              </a:r>
              <a:r>
                <a:rPr lang="en-US" altLang="zh-CN" sz="2000" b="1" dirty="0"/>
                <a:t>how older adults actually speak or think</a:t>
              </a:r>
              <a:r>
                <a:rPr lang="en-US" altLang="zh-CN" sz="2000" dirty="0"/>
                <a:t> about their medications.</a:t>
              </a:r>
              <a:endParaRPr lang="en-US" altLang="zh-CN" sz="2000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They lack:</a:t>
              </a:r>
              <a:endParaRPr lang="en-US" altLang="zh-CN" sz="2000" dirty="0"/>
            </a:p>
            <a:p>
              <a:r>
                <a:rPr lang="zh-CN" altLang="en-US" sz="2000" dirty="0"/>
                <a:t>🗣️ </a:t>
              </a:r>
              <a:r>
                <a:rPr lang="en-US" altLang="zh-CN" sz="2000" i="1" dirty="0"/>
                <a:t>Semantic understanding</a:t>
              </a:r>
              <a:r>
                <a:rPr lang="en-US" altLang="zh-CN" sz="2000" dirty="0"/>
                <a:t> of vague or imprecise expressions</a:t>
              </a:r>
              <a:endParaRPr lang="en-US" altLang="zh-CN" sz="2000" dirty="0"/>
            </a:p>
            <a:p>
              <a:r>
                <a:rPr lang="zh-CN" altLang="en-US" sz="2000" dirty="0"/>
                <a:t>💊 </a:t>
              </a:r>
              <a:r>
                <a:rPr lang="en-US" altLang="zh-CN" sz="2000" i="1" dirty="0"/>
                <a:t>Multi-drug reasoning</a:t>
              </a:r>
              <a:r>
                <a:rPr lang="en-US" altLang="zh-CN" sz="2000" dirty="0"/>
                <a:t> and conflict detection</a:t>
              </a:r>
              <a:endParaRPr lang="en-US" altLang="zh-CN" sz="2000" dirty="0"/>
            </a:p>
            <a:p>
              <a:r>
                <a:rPr lang="zh-CN" altLang="en-US" sz="2000" dirty="0"/>
                <a:t>🔄 </a:t>
              </a:r>
              <a:r>
                <a:rPr lang="en-US" altLang="zh-CN" sz="2000" i="1" dirty="0"/>
                <a:t>Interactive updates</a:t>
              </a:r>
              <a:r>
                <a:rPr lang="en-US" altLang="zh-CN" sz="2000" dirty="0"/>
                <a:t> that evolve with user behavior</a:t>
              </a:r>
              <a:endParaRPr lang="en-US" altLang="zh-CN" sz="2000" dirty="0"/>
            </a:p>
            <a:p>
              <a:r>
                <a:rPr lang="en-US" altLang="zh-CN" sz="2000" dirty="0"/>
                <a:t>⏳ </a:t>
              </a:r>
              <a:r>
                <a:rPr lang="en-US" altLang="zh-CN" sz="2000" i="1" dirty="0"/>
                <a:t>Long-term adaptation</a:t>
              </a:r>
              <a:r>
                <a:rPr lang="en-US" altLang="zh-CN" sz="2000" dirty="0"/>
                <a:t> as health conditions change</a:t>
              </a:r>
              <a:endParaRPr lang="en-US" altLang="zh-CN" sz="2000" dirty="0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65413" y="2590796"/>
              <a:ext cx="1529443" cy="0"/>
            </a:xfrm>
            <a:prstGeom prst="line">
              <a:avLst/>
            </a:prstGeom>
            <a:ln w="38100">
              <a:solidFill>
                <a:srgbClr val="1322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6564084" y="2032274"/>
            <a:ext cx="4924339" cy="4216539"/>
            <a:chOff x="6564084" y="2032274"/>
            <a:chExt cx="4924339" cy="4216539"/>
          </a:xfrm>
        </p:grpSpPr>
        <p:sp>
          <p:nvSpPr>
            <p:cNvPr id="7" name="文本框 6"/>
            <p:cNvSpPr txBox="1"/>
            <p:nvPr/>
          </p:nvSpPr>
          <p:spPr>
            <a:xfrm>
              <a:off x="6564084" y="2032274"/>
              <a:ext cx="4924339" cy="4216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altLang="zh-CN" sz="2400" b="1" dirty="0">
                  <a:solidFill>
                    <a:srgbClr val="13224C"/>
                  </a:solidFill>
                </a:rPr>
                <a:t>Our Motivation</a:t>
              </a:r>
              <a:endParaRPr lang="en-US" altLang="zh-CN" sz="2400" b="1" dirty="0">
                <a:solidFill>
                  <a:srgbClr val="13224C"/>
                </a:solidFill>
              </a:endParaRPr>
            </a:p>
            <a:p>
              <a:pPr>
                <a:buNone/>
              </a:pPr>
              <a:endParaRPr lang="en-US" altLang="zh-CN" sz="2000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There is </a:t>
              </a:r>
              <a:r>
                <a:rPr lang="en-US" altLang="zh-CN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no low-cost, community-level system</a:t>
              </a:r>
              <a:r>
                <a:rPr lang="en-US" altLang="zh-CN" sz="2000" dirty="0"/>
                <a:t> that integrates these functions for daily use.</a:t>
              </a:r>
              <a:endParaRPr lang="en-US" altLang="zh-CN" sz="2000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In reality, seniors often use </a:t>
              </a:r>
              <a:r>
                <a:rPr lang="en-US" altLang="zh-CN" sz="2000" b="1" i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ambiguous, conversational language</a:t>
              </a:r>
              <a:r>
                <a:rPr lang="en-US" altLang="zh-CN" sz="2000" dirty="0"/>
                <a:t> when talking about medicines —“the red capsule I took last week.”</a:t>
              </a:r>
              <a:endParaRPr lang="en-US" altLang="zh-CN" sz="2000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A knowledge-graph–driven interactive AI agent</a:t>
              </a:r>
              <a:r>
                <a:rPr lang="en-US" altLang="zh-CN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2000" dirty="0"/>
                <a:t>that can</a:t>
              </a:r>
              <a:br>
                <a:rPr lang="en-US" altLang="zh-CN" sz="2000" dirty="0"/>
              </a:br>
              <a:r>
                <a:rPr lang="en-US" altLang="zh-CN" sz="2000" i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understand, reason, and continuously learn</a:t>
              </a:r>
              <a:r>
                <a:rPr lang="en-US" altLang="zh-CN" sz="20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2000" dirty="0"/>
                <a:t>from each user.</a:t>
              </a:r>
              <a:endParaRPr lang="en-US" altLang="zh-CN" sz="2000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656613" y="2541810"/>
              <a:ext cx="1529443" cy="0"/>
            </a:xfrm>
            <a:prstGeom prst="line">
              <a:avLst/>
            </a:prstGeom>
            <a:ln w="38100">
              <a:solidFill>
                <a:srgbClr val="1322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4996</Words>
  <Application>WPS 演示</Application>
  <PresentationFormat>宽屏</PresentationFormat>
  <Paragraphs>131</Paragraphs>
  <Slides>17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Georgia</vt:lpstr>
      <vt:lpstr>Calibri</vt:lpstr>
      <vt:lpstr>Times New Roman</vt:lpstr>
      <vt:lpstr>Aptos Display</vt:lpstr>
      <vt:lpstr>Segoe UI Variable Display</vt:lpstr>
      <vt:lpstr>等线 Light</vt:lpstr>
      <vt:lpstr>PMingLiU</vt:lpstr>
      <vt:lpstr>SWAstro</vt:lpstr>
      <vt:lpstr>Aptos</vt:lpstr>
      <vt:lpstr>Segoe UI</vt:lpstr>
      <vt:lpstr>微软雅黑</vt:lpstr>
      <vt:lpstr>Arial Unicode MS</vt:lpstr>
      <vt:lpstr>等线</vt:lpstr>
      <vt:lpstr>Office 佈景主題</vt:lpstr>
      <vt:lpstr>PowerPoint 演示文稿</vt:lpstr>
      <vt:lpstr>PowerPoint 演示文稿</vt:lpstr>
      <vt:lpstr>PowerPoint 演示文稿</vt:lpstr>
      <vt:lpstr>Knowledge Graph + AI Agent  for Elderly Medication Reminder System</vt:lpstr>
      <vt:lpstr>Research Background</vt:lpstr>
      <vt:lpstr>Research Background</vt:lpstr>
      <vt:lpstr>How can a system “understand” older adults’ fuzzy descriptions of medications, handle polypharmacy, and provide safe, interactive, real-time reminders? </vt:lpstr>
      <vt:lpstr>Related Work</vt:lpstr>
      <vt:lpstr>Beyond Simple Reminders — Our Work</vt:lpstr>
      <vt:lpstr>System Architecture(I): Overall Workflow</vt:lpstr>
      <vt:lpstr>System Architecture(II): Knowledge Graph</vt:lpstr>
      <vt:lpstr>System Architecture(II): Knowledge Graph</vt:lpstr>
      <vt:lpstr>Case Demonstration</vt:lpstr>
      <vt:lpstr>PowerPoint 演示文稿</vt:lpstr>
      <vt:lpstr>Key Innovations &amp; Contributions</vt:lpstr>
      <vt:lpstr>Future Work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Carmen Che</dc:creator>
  <cp:lastModifiedBy>本当に</cp:lastModifiedBy>
  <cp:revision>19</cp:revision>
  <dcterms:created xsi:type="dcterms:W3CDTF">2025-09-30T01:29:00Z</dcterms:created>
  <dcterms:modified xsi:type="dcterms:W3CDTF">2025-12-14T05:00:13Z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FDFF26FC025540A0B359503C2E9F337C_12</vt:lpwstr>
  </property>
  <property fmtid="{D5CDD505-2E9C-101B-9397-08002B2CF9AE}" pid="3" name="KSOProductBuildVer">
    <vt:lpwstr>2052-12.1.0.21541</vt:lpwstr>
  </property>
</Properties>
</file>